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126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157917760279968E-3"/>
                  <c:y val="-0.46569407990667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Sheet1!$A$2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noFill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692869641294848"/>
                  <c:y val="5.1042578011081963E-3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Sheet1!$C$2:$C$3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4.6513560804899393E-2"/>
                  <c:y val="-0.31375364537766143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0%</c:formatCode>
                <c:ptCount val="2"/>
                <c:pt idx="0">
                  <c:v>0.95000000000000007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4.6513560804899393E-2"/>
                  <c:y val="-0.31375364537766165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0%</c:formatCode>
                <c:ptCount val="2"/>
                <c:pt idx="0">
                  <c:v>0.95000000000000007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57C8-1BAB-4537-B5C4-166988EEB0BA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07ACD-1E93-4BBA-B889-40299D9DA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dream can be put to the test and pass. A dream is an inspiring picture of the future</a:t>
            </a:r>
            <a:r>
              <a:rPr lang="en-US" baseline="0" dirty="0" smtClean="0"/>
              <a:t> that energizes your mind, will and emotions. Empowering you to do everything you can to achieve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common reasons people have for not identifying</a:t>
            </a:r>
            <a:r>
              <a:rPr lang="en-US" baseline="0" dirty="0" smtClean="0"/>
              <a:t> their dream: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Discouragement from dreaming by others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Hindrance by past disappointments and hurts – disappointment is the gap between expectation and reality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Habit of settling for average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Lack of confidence needed to pursue dreams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Ownership</a:t>
            </a:r>
            <a:r>
              <a:rPr lang="en-US" baseline="0" dirty="0" smtClean="0"/>
              <a:t> – is my dream really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Clarity – do I clearly see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Reality – am I depending on factors in my control to achieve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Passion – does my dream compel me to follow it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Pathway – do I have a strategy to reach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People – have I included the people I need to realize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Cost – am I willing to pay the price for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Tenacity – am I moving closer to my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Fulfillment – does working toward my dream bring satisfaction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Significance – does my dream benefit others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6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take ownership</a:t>
            </a:r>
            <a:r>
              <a:rPr lang="en-US" baseline="0" dirty="0" smtClean="0"/>
              <a:t> of your dream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 willing to bet on yourself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Lead your life instead of accepting your life – making the right decisions and managing those decisions daily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Love what you do and do what you love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Don’t compare yourself or your dream to others – when you compare yourself with those superior, you feel inferior. When you compare yourself with those inferior, you feel superior. When you stop comparing yourself with others, you feel empowered.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Believe in your vision for the future even when others don’t understand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Clarity</a:t>
            </a:r>
          </a:p>
          <a:p>
            <a:pPr marL="228600" indent="-228600">
              <a:buAutoNum type="arabicPeriod"/>
            </a:pPr>
            <a:r>
              <a:rPr lang="en-US" dirty="0" smtClean="0"/>
              <a:t>A clear dream</a:t>
            </a:r>
            <a:r>
              <a:rPr lang="en-US" baseline="0" dirty="0" smtClean="0"/>
              <a:t> makes a general idea very specific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clear dream doesn’t become clear without effort – what am I feeling, sensing, seeing, hearing, thinking…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clear dream affirms your purpose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clear dream determines your priorities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more unrealistic your dream, the more you will be tempted to depend upon things you cannot control to make it become a reality.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Adding</a:t>
            </a:r>
            <a:r>
              <a:rPr lang="en-US" baseline="0" dirty="0" smtClean="0"/>
              <a:t> realism to your dream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Building on your strengths activates the law of least effort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Building on your strengths enables consistent good results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5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Passion pulls us up – enabling us to overcome adversity</a:t>
            </a:r>
          </a:p>
          <a:p>
            <a:pPr marL="228600" indent="-228600">
              <a:buAutoNum type="arabicPeriod"/>
            </a:pPr>
            <a:r>
              <a:rPr lang="en-US" dirty="0" smtClean="0"/>
              <a:t>Passion pulls us out – giving us initiative</a:t>
            </a:r>
          </a:p>
          <a:p>
            <a:pPr marL="228600" indent="-228600">
              <a:buAutoNum type="arabicPeriod"/>
            </a:pPr>
            <a:r>
              <a:rPr lang="en-US" dirty="0" smtClean="0"/>
              <a:t>Passion positions</a:t>
            </a:r>
            <a:r>
              <a:rPr lang="en-US" baseline="0" dirty="0" smtClean="0"/>
              <a:t> us well – giving us the greatest odds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 births</a:t>
            </a:r>
            <a:r>
              <a:rPr lang="en-US" baseline="0" dirty="0" smtClean="0"/>
              <a:t> dream and then finds people</a:t>
            </a:r>
          </a:p>
          <a:p>
            <a:r>
              <a:rPr lang="en-US" baseline="0" dirty="0" smtClean="0"/>
              <a:t>Followers find the leader and then find the dream</a:t>
            </a:r>
          </a:p>
          <a:p>
            <a:r>
              <a:rPr lang="en-US" baseline="0" dirty="0" smtClean="0"/>
              <a:t>Dreams must be transferred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Logically – by communicating a realistic understanding of the present situation and by providing a sound strategy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Emotionally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Visually – show them the dream from their perspective and show them your heart – you need to let people see your heart and your 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2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To move closer</a:t>
            </a:r>
            <a:r>
              <a:rPr lang="en-US" baseline="0" dirty="0" smtClean="0"/>
              <a:t> to your dream: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Recognize that quitting is more about who you are than where you are.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Improve your vocabulary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Recognize that waiting for everything to be right is wrong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Change your thinking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Recognize that the resources for your dream stop the moment you do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Practice the Rule of Five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Remember that when you have exhausted all possibilities – you haven’t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07ACD-1E93-4BBA-B889-40299D9DAD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DDFF-DE07-48F1-8D69-2BDB0244551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3C42-0CC6-48CA-9459-9E43CC152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5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t Dream Test Large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3201771" cy="48074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9200" y="609601"/>
            <a:ext cx="3429000" cy="2990850"/>
          </a:xfrm>
        </p:spPr>
        <p:txBody>
          <a:bodyPr/>
          <a:lstStyle/>
          <a:p>
            <a:r>
              <a:rPr lang="en-US" dirty="0" smtClean="0"/>
              <a:t>Welcome</a:t>
            </a:r>
            <a:br>
              <a:rPr lang="en-US" dirty="0" smtClean="0"/>
            </a:br>
            <a:r>
              <a:rPr lang="en-US" dirty="0" err="1" smtClean="0"/>
              <a:t>Bienvenidos</a:t>
            </a:r>
            <a:endParaRPr lang="en-US" dirty="0"/>
          </a:p>
        </p:txBody>
      </p:sp>
      <p:pic>
        <p:nvPicPr>
          <p:cNvPr id="7" name="Picture 4" descr="http://www.cocodesign.com/files/0000/0389/Facebook-Silhouette_norm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1905000" cy="120015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91200" y="5181600"/>
            <a:ext cx="1981200" cy="381000"/>
          </a:xfrm>
        </p:spPr>
        <p:txBody>
          <a:bodyPr>
            <a:normAutofit fontScale="55000" lnSpcReduction="20000"/>
          </a:bodyPr>
          <a:lstStyle/>
          <a:p>
            <a:r>
              <a:rPr lang="en-US" b="1" spc="300" dirty="0" smtClean="0">
                <a:solidFill>
                  <a:schemeClr val="tx1"/>
                </a:solidFill>
              </a:rPr>
              <a:t>Memo Vargas</a:t>
            </a:r>
            <a:endParaRPr lang="en-US" b="1" spc="3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3657600"/>
            <a:ext cx="19431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#3 Reality</a:t>
            </a:r>
            <a:endParaRPr lang="en-US" dirty="0"/>
          </a:p>
        </p:txBody>
      </p:sp>
      <p:pic>
        <p:nvPicPr>
          <p:cNvPr id="27652" name="Picture 4" descr="http://www.dreamstime.com/graph-good-results-thumb11008647.jpg"/>
          <p:cNvPicPr>
            <a:picLocks noChangeAspect="1" noChangeArrowheads="1"/>
          </p:cNvPicPr>
          <p:nvPr/>
        </p:nvPicPr>
        <p:blipFill>
          <a:blip r:embed="rId3"/>
          <a:srcRect b="7556"/>
          <a:stretch>
            <a:fillRect/>
          </a:stretch>
        </p:blipFill>
        <p:spPr bwMode="auto">
          <a:xfrm>
            <a:off x="5410200" y="1447800"/>
            <a:ext cx="2519546" cy="2667000"/>
          </a:xfrm>
          <a:prstGeom prst="rect">
            <a:avLst/>
          </a:prstGeom>
          <a:noFill/>
        </p:spPr>
      </p:pic>
      <p:pic>
        <p:nvPicPr>
          <p:cNvPr id="27654" name="Picture 6" descr="http://images.travelpod.com/tw_slides/ta00/bb5/d70/elephants-moving-logs1-lampang.jpg"/>
          <p:cNvPicPr>
            <a:picLocks noChangeAspect="1" noChangeArrowheads="1"/>
          </p:cNvPicPr>
          <p:nvPr/>
        </p:nvPicPr>
        <p:blipFill>
          <a:blip r:embed="rId4"/>
          <a:srcRect l="14545" r="12727" b="7022"/>
          <a:stretch>
            <a:fillRect/>
          </a:stretch>
        </p:blipFill>
        <p:spPr bwMode="auto">
          <a:xfrm>
            <a:off x="762000" y="1371600"/>
            <a:ext cx="28575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42672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 of Least Effort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343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 good results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5638800"/>
            <a:ext cx="8839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Maximum Effort + Maximum Strength = Maximum Return</a:t>
            </a:r>
            <a:endParaRPr lang="en-US" sz="24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Reality Roadmap</a:t>
            </a:r>
            <a:endParaRPr lang="en-US" sz="4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69524" t="43429" r="5238" b="24571"/>
          <a:stretch>
            <a:fillRect/>
          </a:stretch>
        </p:blipFill>
        <p:spPr bwMode="auto">
          <a:xfrm>
            <a:off x="609600" y="12954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://www.trainingzonepr.com/storage/192x192RedPushPinIcon_Scala%201.png?__SQUARESPACE_CACHEVERSION=12996923444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05000"/>
            <a:ext cx="114300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1535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START AT A CERTAIN PLACE</a:t>
            </a:r>
            <a:endParaRPr lang="en-US" dirty="0"/>
          </a:p>
        </p:txBody>
      </p:sp>
      <p:pic>
        <p:nvPicPr>
          <p:cNvPr id="30726" name="Picture 6" descr="http://www.istockphoto.com/file_thumbview_approve/5230342/2/istockphoto_5230342-children-and-occupations-profess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0"/>
            <a:ext cx="4191000" cy="4191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2020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DETERMINE WHAT YOU</a:t>
            </a:r>
          </a:p>
          <a:p>
            <a:r>
              <a:rPr lang="en-US" dirty="0"/>
              <a:t> </a:t>
            </a:r>
            <a:r>
              <a:rPr lang="en-US" dirty="0" smtClean="0"/>
              <a:t>    NATURALLY DO WELL</a:t>
            </a:r>
            <a:endParaRPr lang="en-US" dirty="0"/>
          </a:p>
        </p:txBody>
      </p:sp>
      <p:pic>
        <p:nvPicPr>
          <p:cNvPr id="30728" name="Picture 8" descr="http://whatamigratefulfortoday.com/images/habit.jpg"/>
          <p:cNvPicPr>
            <a:picLocks noChangeAspect="1" noChangeArrowheads="1"/>
          </p:cNvPicPr>
          <p:nvPr/>
        </p:nvPicPr>
        <p:blipFill>
          <a:blip r:embed="rId5"/>
          <a:srcRect b="4167"/>
          <a:stretch>
            <a:fillRect/>
          </a:stretch>
        </p:blipFill>
        <p:spPr bwMode="auto">
          <a:xfrm>
            <a:off x="304800" y="1447800"/>
            <a:ext cx="4876800" cy="350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2754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INJECT HABITS</a:t>
            </a:r>
            <a:endParaRPr lang="en-US" dirty="0"/>
          </a:p>
        </p:txBody>
      </p:sp>
      <p:pic>
        <p:nvPicPr>
          <p:cNvPr id="30730" name="Picture 10" descr="http://blogs.voices.com/thebiz/Break-Through-and-Reach-Your-Potenti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371600"/>
            <a:ext cx="2838450" cy="31813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5000" y="3212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REALIZE POTENTIAL</a:t>
            </a:r>
            <a:endParaRPr lang="en-US" dirty="0"/>
          </a:p>
        </p:txBody>
      </p:sp>
      <p:pic>
        <p:nvPicPr>
          <p:cNvPr id="30732" name="Picture 12" descr="http://gbcdecatur.org/files/ReachingFullPotenti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295400"/>
            <a:ext cx="4775199" cy="3581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5000" y="36692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REALIZE DREAM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5830669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Reality is the foundation of your dream</a:t>
            </a:r>
            <a:endParaRPr lang="en-US" sz="36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1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Top 6 Job interview Preparation Tips success cartoon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38100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#4 Passion</a:t>
            </a:r>
            <a:endParaRPr lang="en-US" dirty="0"/>
          </a:p>
        </p:txBody>
      </p:sp>
      <p:pic>
        <p:nvPicPr>
          <p:cNvPr id="31746" name="Picture 2" descr="http://farm4.static.flickr.com/3344/3621407955_b6442256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2977744" cy="4457700"/>
          </a:xfrm>
          <a:prstGeom prst="rect">
            <a:avLst/>
          </a:prstGeom>
          <a:noFill/>
        </p:spPr>
      </p:pic>
      <p:pic>
        <p:nvPicPr>
          <p:cNvPr id="31748" name="Picture 4" descr="http://www.energybulletin.net/image/uploads/unifiedh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295400"/>
            <a:ext cx="3048000" cy="2641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Overcomes adversity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Gives initiative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Increases odds for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#5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3914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u="sng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tate all of your positions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u="sng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xamine all of your actions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u="sng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onsider all of your options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u="sng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tilize all of your resources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u="sng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emove all nonessentials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300" b="1" u="sng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mbrace all of our challenges</a:t>
            </a:r>
            <a:endParaRPr lang="en-US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295400"/>
            <a:ext cx="1061316" cy="534319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SECURE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#6 People</a:t>
            </a:r>
            <a:endParaRPr lang="en-US" dirty="0"/>
          </a:p>
        </p:txBody>
      </p:sp>
      <p:pic>
        <p:nvPicPr>
          <p:cNvPr id="32770" name="Picture 2" descr="http://singleandworking.files.wordpress.com/2009/10/our20team20web20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125220"/>
            <a:ext cx="9448800" cy="5885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724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My dream team includes people: </a:t>
            </a:r>
          </a:p>
          <a:p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who inspire me, </a:t>
            </a:r>
          </a:p>
          <a:p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who are honest with me, </a:t>
            </a:r>
          </a:p>
          <a:p>
            <a:r>
              <a:rPr lang="en-US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who’s skills compliment mine</a:t>
            </a:r>
            <a:endParaRPr lang="en-US" sz="2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qualitydigest.com/files/u7/QI-0708Huffman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</p:spPr>
      </p:pic>
      <p:pic>
        <p:nvPicPr>
          <p:cNvPr id="36870" name="Picture 6" descr="http://www.smith.edu/philosophy/images/logic.jpg"/>
          <p:cNvPicPr>
            <a:picLocks noChangeAspect="1" noChangeArrowheads="1"/>
          </p:cNvPicPr>
          <p:nvPr/>
        </p:nvPicPr>
        <p:blipFill>
          <a:blip r:embed="rId4"/>
          <a:srcRect r="10400" b="20000"/>
          <a:stretch>
            <a:fillRect/>
          </a:stretch>
        </p:blipFill>
        <p:spPr bwMode="auto">
          <a:xfrm>
            <a:off x="0" y="4724401"/>
            <a:ext cx="2389630" cy="2133599"/>
          </a:xfrm>
          <a:prstGeom prst="rect">
            <a:avLst/>
          </a:prstGeom>
          <a:noFill/>
        </p:spPr>
      </p:pic>
      <p:pic>
        <p:nvPicPr>
          <p:cNvPr id="36872" name="Picture 8" descr="http://technodorm.com/wp-content/uploads/2008/08/best-p2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724400"/>
            <a:ext cx="2446787" cy="2133600"/>
          </a:xfrm>
          <a:prstGeom prst="rect">
            <a:avLst/>
          </a:prstGeom>
          <a:noFill/>
        </p:spPr>
      </p:pic>
      <p:pic>
        <p:nvPicPr>
          <p:cNvPr id="36874" name="Picture 10" descr="http://under30ceo.com/wp-content/uploads/2011/02/Visualize-0906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1448" y="4724400"/>
            <a:ext cx="3242552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461962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Logically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make your dream their dream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5500" y="62672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Visually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7025" y="417195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Emotionally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#7 Cost</a:t>
            </a:r>
            <a:endParaRPr lang="en-US" dirty="0"/>
          </a:p>
        </p:txBody>
      </p:sp>
      <p:pic>
        <p:nvPicPr>
          <p:cNvPr id="37890" name="Picture 2" descr="http://www.coinandpapermoneycollector.com/images/coin-collecting-numismatics-3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0" y="1447800"/>
            <a:ext cx="4343400" cy="3028950"/>
          </a:xfrm>
          <a:prstGeom prst="rect">
            <a:avLst/>
          </a:prstGeom>
          <a:noFill/>
        </p:spPr>
      </p:pic>
      <p:pic>
        <p:nvPicPr>
          <p:cNvPr id="37892" name="Picture 4" descr="http://www.cosmosmagazine.com/system/files/20070118_daydr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7699"/>
            <a:ext cx="2857500" cy="2400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1143000"/>
            <a:ext cx="4800600" cy="344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 The dream is free, but the journey isn’t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price must be paid sooner than you think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price will be higher than you expect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The price must be paid more than once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It is possible to pay too much for your dream</a:t>
            </a:r>
            <a:endParaRPr lang="en-US" dirty="0"/>
          </a:p>
        </p:txBody>
      </p:sp>
      <p:sp>
        <p:nvSpPr>
          <p:cNvPr id="37896" name="AutoShape 8" descr="data:image/jpg;base64,/9j/4AAQSkZJRgABAQAAAQABAAD/2wCEAAkGBhQSEBQUExQUFBQUFBYYGBgYFxgaFxUXGBQVFxUYFBgYHCYeGBokGRcUHy8gIycpLCwsFR4xNTAqNSYrLCkBCQoKDgwOGg8PGiwkHCQsLCwsLCksLCwsLCwsLCwsLCwsLCwsLCwpLCwsKSwsLCwsLCwsLCwsLCwsLCwsLCwsLP/AABEIAMIBAwMBIgACEQEDEQH/xAAcAAABBQEBAQAAAAAAAAAAAAAEAAIDBQYBBwj/xABCEAABAgMFBAcGBAUDBAMAAAABAAIDBBEhMUFRYQUScZEGE4GhsdHwFCIyUsHhFUJyggczQ2KSFiPxJKKy0lNzwv/EABkBAAMBAQEAAAAAAAAAAAAAAAABAgMEBf/EAC4RAAICAgIBAwIEBgMAAAAAAAABAhEDEiExQQQTUSJhcZGh8DJCUrHR4RSywf/aAAwDAQACEQMRAD8AwjI9FPDmM0CHBIxua8xxs9Wy5gzWqMZOCl6zjYx4IiHFPHVZvGWpFtHnWDeIqXgbxa0nfI0aDUqu/wBSktG6xjnVsh7zutytDWUaeJUUSGx5BexpIxIt5hHSZawUa1oGgA55oSilyrB7N8MtGQ6gE2EgVBoaHKoTHyVbwCNPumwplTtirDlGoHE2S3hxUMTY9lwIVxDcn9Q0/b7JrI0LRMzL5CmFEwQqLSRpTRx5GnZUFQt2a11wpxBB5EArZZPkjQpGt0U1QMezFHv2Uf08b++xMGyyMFe6ZOrBmV4eP2U7BS6xOMoRmkGUTsKHBPHaFGOC6ItEgJgV0NTGxgu/iEIXvAOSRXBXR4AgzTIpNIb/AHIh+UONA88HUrormalHMJa4UINCnugQ48Msq01FlfDtT9gTAi/9JFsmYIIhk3x4TbmaxWC75mjMWrsOiuLTqmuaVbx4FDS/THjwQzpat4HDD7poKKp+leOH3TepB46q3MIJplmp2TRVtkiU/wDDTirJkEBOfdeiw1Kg7MCc3Z4RzotMEz2wJ2LUiZIt0UzZAaJhmQUwx0rHqT/h4SQ3tJ1SRsGhmtw49yc1nYuh7c+5TMaKXhU5Ifty+BjQnBvEKdkuDcRzRAkSpsNWuwNqkYEW3Z6IhSKBpA8FyMhPKlZJ5hTsgAZ1yx77lm0ikjsF3BGMI7csUyHLngMhfzRMGGBhT1jmocUXZJChE6d58h3qsnRHikw5eHFhkG2M8ljQdAQXReFAFdQ3FEw4pyRGou6JfPBm9nTLmudDhujT8UWPPusgQjkXUo02G7eKfG2m4RmQhCgxojjR7JeI8uhD5oji0Mpxorj8Dl3EkwWAu+KlW72rg0gO7VZSUuyE3dhMYxuTQGjuFq0cod1/5/b/AARUvkFi9HgbjzH/AAgI/Rt2Arw+60ojLvWLNOh8mImNjluY4jzQMeTIXobgDgqzaGxw8e6Gg9tvIqlMOzzfaUYtFl6pfYHvtraVtNsdHX1uszqCBxrQhBu2O8NFG9vkDet4zRlKFmSL4sE1BLdQVYM26Y271ooW0o8WPFLiDgRgVaP2X8wt1+9iBj9HiDVos9XK3rLvszW0eujcbM2i6O0NiBpjG1rwKNmBfWn5Y2bfzXi2oUEV4GBCZ0PYKdVEHuOpxY7BzTeLVe7Y2OSTX+Y0Vcf/AJG3CIP7rQHDUHErklPV0zqh9RnDMqMzGikjQKG1RmCEbm3tnDEOa60E6pCHbYpmA5Jbj0RC6WJTHSBVpBKLhwqo3YtUUBkSntkDkVfmVAFTYAmjZxfeCG5G936shpzyT2shoz/VDU8ASOYCS1I2WclxG32Fz8nk6LaLEMw2ouGRUZKpnoRCod1qLl22VQyNaLFxTZ1wQVLOdQ7u6XEEN3rRvYVRmzJhsWG19L7DW8EGjgdQQUPJQC4ta20uIA4kpbGpWYLT7jpmMWUu3d8ivAkErLZqLaYpQg5qLS5TL2HJNdeSBp9TfyRkPZApZSmlEBLRO5WsvG+yuHqZdSOfN6OK5jwcZsoXXKb8JR0GKDeimy2R+i645FI82eOUeyn/AAvOo9aKRmzcqlWb2Obe08aWc7lF1gx9dquzPkFbI6LokexGiIuiJokHIM2TKcJbNTbw4d3ck+PbQe8cse3IcUBTGCXyTDDr8NDr+Xnj2KYQS74v8Rd24u8NFOGZI1AoNoym60vcHP3RWjW1P7Wi8+qrG/hMzNxN+kSShY++/roopS2HvbkPlzXqLoByQExKdim3j5XZaW/DMpMyEOWlyQ4ANxjRHUOdX0JroB2Kj2VNPmXVZL7kK2sQvIBt/p+6C71ctTtXo/BixGxIjN9zPhDnOLB+yu6eSZEjAXXergs1lSVdv9/fkp4n34K+FKuhPqK01C2ez4hjsabN+GKt/uGLToRZ2rONma2YK42FMhrxSxYTlyrG48cA+2OjYBD2fy3jeadDgcKg2Kp/0+TcvT9kQQ4RIRuY/eboHitOdVBN7FaCfdHh3hejDDtBTRgvU09WedM6Puy+qNgdG+K1Yl6G404g2ZkG3PHJEy0RpNMciCDZob+aqOFDlnfgzUDowjG9HgMKuyF58hqtG6HSlAP1YC3xRMCC2lhrW84niVusETml6iRnIXRkV3jaRcMG8MzrfwRbNjAYVV2WJjitPaiZvLJlWNlDLuCStGx7Ek9Ik7yPkuXnVYQY6y7XkIyXnyL1OTBfR04PW68SNXLxsOSt5CC6Id1rS4juGJJuAGZsWa2THa4uc8lsNg3nkWuIrQNYMXONAO04K+ZtExGbpAhw8ITbRZd1jr4jtXWZALzMuOj2sedS/hLpkUNBZCdvOcKOjNuYD8TYB/M6lhiXCppW9SQoDQA0NAAoBoNCLVVw5jkjYMfl4LklGzeLp35LKGwi48xXvv8AFGwohAtaRqLR3Co5KvhTAPrxVhAiilFi40bOVlnKxgaFprwNeas4EWipWQgbccxUHmLUbBLxcQ8ZGx3Y4Ch7QOK0g6OPIky/lpmiLdKQ4l7QD8zbD3WHtVDBnBXdNWu+V1hP6Tc7sJVjCj0XoY8nhnmZcXNoUfYRFoO8M7iOI+qgMlS888dBS8q3l57NFQ5VrquAt9XZDQLpWOMv4TneaUOJGfbs9xwLR/3H/wBfHgp4ezGgWCnq81vOqvOqomGGMQr9hIn/AJDZXNk9EjLhWPVJj2p+2L3WV7mZIOZKsIsMcFWzY1XPkidOKSspZ9wt/wCFQTRV3PvoqKNQnXl3Lg1dndstSBkW1Wmzo/vBV7Zc1V1sTZbnuApfcqnC+DmUqN10YBLojsKQ29oaSe4hW81Cqm7OkhChhuN5OZN/rRKcmA2zHAC8/bVe1gx+3iUWeRknvktFfFYBUmmdtwCgMPeGLRoSHO/9R38FEZgONXEVFoGDfM6nsAXXTI/49WKdom2rM30r6YRJOI2HB6qNFfQMlwx/WNqLy5jiKHAboPir3YkeYMDrJ1sGG+hcWsB/225PJcauGnegNjdH5WWivjQof+6+973viPtv3XPJIrjmhNtu2oX1lost1dbGhu7FA/VF3mk62cFrvB8L9SGn5LCH05lCCRFiFjSav6mOYYpfV/V0FOKs5XabIrN+E+HFYbnMcCPKulVjYL5yM7qYsfaEBzgbRLyvV0pbSPDDgONQbVZ9HOi8KQhuZB3/AHiHOc51S4gUF1AKCtwUzlFL7/v8AUTQdeMWu5eSSAMY6pLH3CtT5NSSSXacYWyMWw25F5J/aAB4u5qzk9rUsVS/+W39TvBqja5ZSxqa5OmOaWN8fY2krtIHH1wVnLzgWBgTZCuJPama4Mvpq6PTw+rs20GYR8vM/wDCysrtDVWcvNLhljO+OazVS8zkVZwJlZSBN+vNWUvO5rJpoOzUMihwo4AjUAjtBUrIJb/LdZ8rveb2H4m8yNFSy84rGBNLSMkZSTQbC2humjxuHU1aeD7uw0OivdmTdO1zG/5Oos/11R68EXIQd18BrTQRIu9u4BsMVqB+UVNwsXVik4y4OXNGMo/v8TXOFMeaHfGA0TppwCqJuaph64FenknqeVjx7Br5puYQ0XaAGIVFN7Sr5H7qnnJ8gVqR4cyuOfqTvh6WzSzO1mjEc1Tze12fMOwhY6e6Sw2mhiNJyaa+Co5ravWmjTYsHklLs6I4ox6Zq9o7aZ8wPaEFBnGvNB3W+CqNn7MhE1ea8St1sSAGAdXCA1Ip9yo35pIJQrsk2L0bixaEN6tvzP8Ao0/Xkt3snZkOA2jbXYuN57VQjaBDavdYOI7KXlRxdrE3ktblW0/qOA0FueS6sbhD6n2ceSM58Lo08ztICxtP1YDzOiopyZIqQTU3myp4lVExtU0008lWRp+uNqc8+wY/T6lhMTRrqovxKl6pos2bUK/aBBtHL7rntnTqamU2jXH6o0T4zCw7J8Vv+hRLZ0580bNESxpmx/EBmkZyqyDNokY96kG2Et2T7ZpjG1SWcG2Ektg0Pn2iW6pepKXUlezsjzdGM/KdDX6eSap4cEmzMU7cO9QgITE4sQT2RKJtF0NTY42uixlZ4hXcptBZeHerCUeVx5cSZ34srNhLztVYy80svKxFby7yuCUKO+E7NHAm1YQZ2iopSC9x90Eq0Y2FBtjxKH5Ge888cG9tFzuHwbbGh2ZWIb6NaKucbGtaLy4m5XPReN18zEmBUQoY6qFX5R8TuJv/AHLJyDY+0KQ4bfZ5QOq6lu9T5if5jtLhithtKcbKQGQoDCd0tADQXEDeBJfQY2knFdeKOi2fS/VnHme30rt8fgjN7Z/jFCaXBkGISCb3UrQ5bpWN2n/F6Yd/LgQ26u3nfUBbOL0JkQ0FzHF95rEfSptNgIxVXMbMlYfwQIfGlf8AzJVSyP8Am5FGEf5FR53N9LdoR7OtcAcIbQ3wFUL+DTMU1eYjv1uP/wCivRTFrY0bujQB4LsLZ+JNNAa+NiPd+EkV7S8tsxkn0PdYSewfdabZXQ1v5qj9VnIYq4hxGs+EduPrkpHbWstux9XUUuTfY9Uug2R2RChCoArnZ4IiLtINsA3n5Cyg/uP5frhVZ47ULvh91vzYn9AN3EjgMVH7YWigpTvJzJxOpSFVls+foauNTgbg39I+t/goH7R1KqIm0NacfNCRZjEdxSpsfCLmJtIevV6hfN1Cz8WaOahM8QrUBbIv3RsaqB8x2qoE/VObN6p6sWyD3TPopojnA8ihBFr9vskUUKwwThSM9x9cECX0TXR0qQrD/axmElVmaGaSKIMXuLnVpwmmfMOR8k5sZnzNXfz8HMmvkjaKGuSimIbt5xZ8JJIFllbaIvfb8zeYTt3VvMJKVDcUyt9/5QezyXd4/J4qy6nRL2c5FP3ET7b+QBjh8jvXYjIEUD+m/m1EQYBrcVbSkrp3LKeVGkMb+QaUjmtkIni7yaVeSXXG6GxvEFx+gREnLU0VxLPYL3DhWp5BcU5rwjshFryRymy5iIKF5A4gD/Fn1Wg2T0QhMoX/AO4b7bG/449qZKzJ/IwnV3ujvt7kfB2U+NZFdUfI33Wfuxd2mmixi22XJhjdtEnq5cAgWGJ/TZTBgFjzw90amxDzTXHAk5nE0tNb6lXkKSZDbRCTcwBcuhxdXJmMZK6SM7Hl4nzEaOt77+9BPo34gTqLRyv7lYTs2s/PQC4lzXuY4kVItBoDgeN2nGsKmb80GOnWke6RTsQT5rWmWXIquj9ZW1rXDMGhGVuHHxTS6oIBqRnaAcicacaq1EjYMi7WpeQSbgLzwHoIUzW8au7GYDjX4j3eKFhwSK1BqbzfXlaBpSiexm8LLfp5LTWidrJnTHZw8kx04eKhMuU0QCikTbJDOdijMSumqYYdt651KfArYnk51UL4mdQpxCOHfZ3pj4OlPWiLEDuIKZ1hGKnMmT6+q57EUxEYnCpmz1dVH7CcinCRRSFbJPacjzUbo2nLyS9icLq+K57O7EHsRqgchpmNUlwwjp2pJ6k2VBgtyHIJCVZ8reQVQNpOGCkbtU5Ld45GCywLT2CH8jeSb+Fw/lHegW7WPylEQ9qH5H8lOuRF742T/gkPI8yut2Iz+7/JOhTbz/RjH9hR0uyIf6Eb/CniVDc15KSg/H6A8HY7c4n+Z+itZLo+w3l5/e5ESkhFP9Jw1O6B2+8tLs7YkQ4Adq55zl8nRGEV4AJHYEMflrxJK0ez9mNbc1reAAR8psYAe87kFZQyxlw7b/uufRy7Zbml0Nl9nUFTYjGxQ0Wc0NEnqoSJGrotVUejPmXYRNTpVRNRiVPFLuPihnmppcpbs0jwARmkoSNK0FSQArCO+hoBvOIsAvpmchqe82JjZY13ne8cPlb+kZ6m3hcndDtlQ6Qc/NreTnDX5R38FTdInPlmB7YkFrQKBjmmrzk3dPkMytZtBsXq3dS1rolPdDjutrxp3WcQsnsroTFjRDHnzvOrZDqCKA2bxaaBuTW9uS3xNfxSfC8eX+/kxybdR7+Qbo9Hm5tweGw4cEWFxa73tGe9UnWtBjktFNSkNlDEexmRc5reRJBoi5jaUJjjAZFhsj7n+211gqWnq8KX093uWE2Vs5sOZiO2nCjOcbQ4tc9hNfeLiz4rLqVF9Voo+5cuvhLtmblpS7+76NjLSbXj/biseBk4PHNto4mqkdsql4I1HvDut7lhdqvgx5qE3ZkN7YtT7zKsDjZTdBPugWkuNOFi9hlpEhjd4guAbvEWAuoKkZCtVGbG8dP58eS8eTa18fkZpmww64g19Wpf6bGfrtWrds4G0i3O49hFqQ2eRcajJ30It51WFsvZGYHR3gfXrFTs6Pt4LSNgUtII1vHdbzAREKAHCooRzCPqJckZcdGW/wDFhUjei44+tFp/YcrNE5kt2p/UTujMt6LDh6zT/wDSLStW2EO1TNlRwOYsVpMzczGnodkedqjidD1uBA7U2PRoGLjcMT5AYm7uVKLJ9wwp6GHNdWzOxt61z4m8b9xxa39rRcEk9fxD3DyZvRiGP6bP8QpRsFguY0ftHoLRNlqXcvLJTNgjGw+rlzvJI7PbRnWbOAwA7LETDkCtA2Wbkntkhw8Et7Hqyhbsw4Wd/cioWzsx2q6EIDAevBSbgRshAEvADdUW0gacPrgnGX7Cubhx7vJLZAd68jXhj2LvXVx7E1rfXmkYYN49cUWBxzkwntUphHjx802IQ0AmytgGJOQAvRyK0MDvRQzopfYywYvvH7B+Y63cbkQJIvtfYPkwP/2HHgLOKnEoBmPWSdBYEyWDbrzaa2lx1JtJXSzMeuF6LMEj19EmQUuR2Csh1tT2w0SZQHzx811sAjGvHzRQrMxtzoVCmntihz4MdtKRGX2fDvA30wIINyEi9BpmMNyPtCM+HcWtZu7w/u96h7QVt2Qs7PXJSiAt45ciVJ/2MXGLZR7B6MQJRtILN0ke842vdd8TjhoKDRXcJmClbLp4hlQ227l2FpKkJkNSbiexikLNFaRm2Rhi6ZUG2luYsPMWqYQ1M0KkiWwVsBwuNeN/MeS7Wl4LeN2tosHbRExZcPaWm4ihFoqMRUWoYSURhqyJvAC1rhabCBQ2UtppZgr1J2CA2owpzTmwcrPBCdfukB8NzCbnMrQk3WAUrxrpVWYbQZm2lwr6zVKJDtA0V+6Bi42NaLycezEnBKWlqWkgvN5yHytBtDR33p0uwA7z/jdYa2Cnytwp223oksqqJbI+pGSSk3RrzXE6RJhWwaqQQhRSlMJ7fXeuA9VDNylx7D6sXREzs+vanB1UiLEhjt5N7lGIdLuXq0J29nZ4dhSHY5sUi/1xTxETKrhb2JUgtktV0OUL4m6CXEADFQtc6Jm1mVz3cfkH/d+lGqCwh00Cd1lC7E/lbxzP9o7aXqWDBAtPvOIoXG+mQyGgs4qJkIAUAAAuGA4JwbT7pcBwFNYMLPBPrmPJCNi0vsUgiJkUgoAEWLhhVQ4eOGvmu9adD3HyRYtScQsqLvH1wUTY4PFP66xFi1CGQ08QPX2QgjUusUzZr0E1JicGThhGvDyTgomTQKcYoxV7merJmhSUQpi5Hn5pwms7PWae4tGEtKfVCiNVPEVNZCHBhQT2lCiKmxp0NzJNgAvcch6sWiyIjRhUaZ3aZk0AF5OniTcFQ9Jel0HZzA+M2JEiRLgxtgAw33Ua0VwJqb6ZB7d6bSsif+oiExnioYwbzg2twFga2uJIrfoKWF/GBsVpEKQmozLjQNIOjgA4dhXVijJ/W43H8iGkuEHw/wCLcPdD40nNwoTv6hYCznYCOFVq9k7UgTMIRJeKHMJ/Kbjk5p+E6UBWA2n/ABOmIkJ8OFsuZ3ntLf8Aca4toQRa0M94UwJVf/DPY0XZwjzU4fZoJhhu7ENCTvAhxaLRS0AXneNi1nGOl9S8JO7Fzf2PWy1/9vekvMI/8eZcOIZLxntBsdVra60NaJI/42X+n9V/kz3iXQi580/eQPXpdYvFs9qg69NLqa+P3QntWf2TvaUWFBbYgKVUEYtfVqXX0vNmZ+qLCgrdpdyw+yZHmg2gvccAe9x/KNeVUD7cX2N91vzYn9AP/kewFSw3BooPMknEk3ninddioIhwrQ55q4XfK39Iz1NvC5TOp6vQAflZphyw7E72ql9muH2Sux0F754+PknCYqg+vTXRKpWFB3WppflZ4clXmKc+aQmuKAosPaDj3JzZhV3Xpj4iQ6RamMDfRLrqXHsPnf4qp688fFL2tKmOkW4ms7NcFM2OqNs2Qu+05WcPJKmGqLzrUuuIxrxsKo/bHC+3h5Lo2hqp+sekfkvGzfYdfVqf1+qoTO1TROkFL6w9tfJoWxNaJwmSNR3rPt2kcfsmx9shoF9TYAL3HAAJ3k+Cfb+5oY20g0VttNABe4m4D1hVdlXEEueQXHK5rflb3VOJ0oBm4MzaXvtecrmj5W/U48KBEN2gc+fnej3Jrig9kutpScGYbuRobIrcnNBpqDe08CFj5v8Ah4YTzF2fNRZV/wApc5zDoSPepod5W/4t2eHNO/E9VrD1WXH1/r8jOXp0+znRfam0Q90OdZC3GtsiscKvOADW2HWxtLF59/FDbkWZnxKNqGQ3Ma1twdEeG+8f8gBkOJXoX4ms/wBJdgQJwhz6siAUERnxUFwcDY4d+q6fTet0yOUo1x48fejHL6ZuNJ/7Dtnfw4kocJjIjBEeB7zy5w3nY2A2DLQLizw2VPtsbtF+6Lt5prTWpPikhyb5eX9ZFU/6P+pfCYI1Gl/Jd9pqLCgBH1XC7sPrmsTYsPaE3raXHy+yBEY4+vJQmbLrId3zYft+Y93ghIexZRZ8NoLybmi8/bU2Joq41fQ5M/KOPzHjZkMUFCaGg4k3k2k8T9Lgn9ZRHHgL+SxdHBvvXBMEajvQIjc04RVOpVosGzIwK716rnOH3TetI18fJGoWWBdkaeskjMUv5j1YgWzFU4xkUwDRGBSLwq+vYc/MJ3XnHmPJKgCi6lx7Dcue0Z2eHNDiMDiF3rEAEl6a8oYml1nrJc63PmgQRvUuPPzTeuzsUYiJF9UwCWxLL01wqhxZd9kuupej8BWTgkajvSETs4qERVHHnN0Zk2AC9xyHngnVibJpibDBmSaAC9xyHqy9MgwjXeeauORsYPlb9TjyUEKAa7ziC8jKwD5W401x5KYRsx9Qn1whE+8ePikIvo3qHfXC5IdhO+o3HLuUN1xXOszHkihWTb5GqYZhN6xNcc06RLkOMUpKHd1KSdIjZgbDYpQUklTNIgm0DY0YF7QdQSKg6KdljnAWCxJJP+UPLJgnA2pJLJleRjjZ2KSCbOzzXElb6ESrjbkklIDI13ang3JJKvAHSmtPj9EkkeBjInxDVTJJIl4GhLtUklBRGfiGo8lJgkkhknU0ldSQhHCLTwQcH+fE0awDSpdWnIclxJXHp/vyiX2g2qRSSUgQuseNQpUkk2ISS6kgGQxLHCimSSRLwQ+xi6kkq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ttp://small-business.web.officelive.com/images/DeskCalenda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</p:spPr>
      </p:pic>
      <p:pic>
        <p:nvPicPr>
          <p:cNvPr id="37900" name="Picture 12" descr="http://i.ehow.co.uk/images/a07/fr/io/make-arrangements-default-student-loan-80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474045"/>
            <a:ext cx="2073486" cy="1383955"/>
          </a:xfrm>
          <a:prstGeom prst="rect">
            <a:avLst/>
          </a:prstGeom>
          <a:noFill/>
        </p:spPr>
      </p:pic>
      <p:pic>
        <p:nvPicPr>
          <p:cNvPr id="37902" name="Picture 14" descr="http://www.mylegaladvance.com/images/lawsuit-cash-advance-hand-to-hand.jpg"/>
          <p:cNvPicPr>
            <a:picLocks noChangeAspect="1" noChangeArrowheads="1"/>
          </p:cNvPicPr>
          <p:nvPr/>
        </p:nvPicPr>
        <p:blipFill>
          <a:blip r:embed="rId6"/>
          <a:srcRect l="12308" b="752"/>
          <a:stretch>
            <a:fillRect/>
          </a:stretch>
        </p:blipFill>
        <p:spPr bwMode="auto">
          <a:xfrm>
            <a:off x="2743200" y="5476875"/>
            <a:ext cx="1628775" cy="1381125"/>
          </a:xfrm>
          <a:prstGeom prst="rect">
            <a:avLst/>
          </a:prstGeom>
          <a:noFill/>
        </p:spPr>
      </p:pic>
      <p:pic>
        <p:nvPicPr>
          <p:cNvPr id="37894" name="Picture 6" descr="http://4.bp.blogspot.com/_XRkLMKmiDgk/SwoSfaO6s7I/AAAAAAAAAgs/9nX8CzO3nlw/s320/chequ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486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#8 Tenacity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096000" y="381000"/>
            <a:ext cx="2895600" cy="1600200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radley Hand ITC" pitchFamily="66" charset="0"/>
              </a:rPr>
              <a:t>Dream</a:t>
            </a:r>
            <a:endParaRPr lang="en-US" sz="4800" b="1" dirty="0">
              <a:latin typeface="Bradley Hand ITC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427319">
            <a:off x="298682" y="4970622"/>
            <a:ext cx="1981200" cy="1143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427319">
            <a:off x="2356083" y="3446623"/>
            <a:ext cx="1981200" cy="1143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427319">
            <a:off x="4337284" y="1922623"/>
            <a:ext cx="1981200" cy="1143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http://bp0.blogger.com/_Pq439AuOcko/SB8AkvIFoGI/AAAAAAAAAG0/Vj1mZy28Jms/s320/qu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00400"/>
            <a:ext cx="3298588" cy="3276600"/>
          </a:xfrm>
          <a:prstGeom prst="rect">
            <a:avLst/>
          </a:prstGeom>
          <a:noFill/>
        </p:spPr>
      </p:pic>
      <p:pic>
        <p:nvPicPr>
          <p:cNvPr id="38918" name="Picture 6" descr="http://farm4.static.flickr.com/3660/3373265336_8c2f84db9f.jpg"/>
          <p:cNvPicPr>
            <a:picLocks noChangeAspect="1" noChangeArrowheads="1"/>
          </p:cNvPicPr>
          <p:nvPr/>
        </p:nvPicPr>
        <p:blipFill>
          <a:blip r:embed="rId4"/>
          <a:srcRect l="20211" t="11789" r="17474" b="14105"/>
          <a:stretch>
            <a:fillRect/>
          </a:stretch>
        </p:blipFill>
        <p:spPr bwMode="auto">
          <a:xfrm>
            <a:off x="533400" y="2514600"/>
            <a:ext cx="2819400" cy="3352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0" y="2667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Improve vocabulary</a:t>
            </a:r>
            <a:endParaRPr lang="en-US" sz="2800" dirty="0"/>
          </a:p>
        </p:txBody>
      </p:sp>
      <p:pic>
        <p:nvPicPr>
          <p:cNvPr id="38920" name="Picture 8" descr="http://www.inquisitr.com/wp-content/vocabula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3686174"/>
            <a:ext cx="4762500" cy="3171826"/>
          </a:xfrm>
          <a:prstGeom prst="rect">
            <a:avLst/>
          </a:prstGeom>
          <a:noFill/>
        </p:spPr>
      </p:pic>
      <p:pic>
        <p:nvPicPr>
          <p:cNvPr id="38924" name="Picture 12" descr="http://3.bp.blogspot.com/_IFr1nq2YSzw/Suhrp_nhaxI/AAAAAAAAA-w/IKeOkiDMmj8/s400/ocd+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1"/>
            <a:ext cx="6278652" cy="4191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" y="2209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Moving forward when everything isn’t perfect</a:t>
            </a:r>
            <a:endParaRPr lang="en-US" sz="2000" dirty="0"/>
          </a:p>
        </p:txBody>
      </p:sp>
      <p:pic>
        <p:nvPicPr>
          <p:cNvPr id="38926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581400"/>
            <a:ext cx="2362200" cy="2049556"/>
          </a:xfrm>
          <a:prstGeom prst="rect">
            <a:avLst/>
          </a:prstGeom>
          <a:noFill/>
        </p:spPr>
      </p:pic>
      <p:pic>
        <p:nvPicPr>
          <p:cNvPr id="38928" name="Picture 16" descr="http://philosophy.uchicago.edu/resources/resourc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43000"/>
            <a:ext cx="4076700" cy="571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48200" y="3429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Resources stop the moment you stop</a:t>
            </a:r>
            <a:endParaRPr lang="en-US" sz="2000" dirty="0"/>
          </a:p>
        </p:txBody>
      </p:sp>
      <p:pic>
        <p:nvPicPr>
          <p:cNvPr id="38930" name="Picture 18" descr="http://musicbusinessheretic.files.wordpress.com/2010/02/bde7d_5numberfiveincircl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1447800"/>
            <a:ext cx="4762500" cy="47625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019800" y="3886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Rule of Five</a:t>
            </a:r>
            <a:endParaRPr lang="en-US" sz="2000" dirty="0"/>
          </a:p>
        </p:txBody>
      </p:sp>
      <p:pic>
        <p:nvPicPr>
          <p:cNvPr id="38934" name="Picture 22" descr="http://lh5.ggpht.com/_q1MgDkNUxQo/SN88nZC4SqI/AAAAAAAAB54/zjIOWWx4Z3E/IMG_198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1752600"/>
            <a:ext cx="5080001" cy="38100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81000" y="594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When you have exhausted all possibilities – you haven’t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1600200"/>
            <a:ext cx="2362200" cy="2049556"/>
          </a:xfrm>
          <a:prstGeom prst="rect">
            <a:avLst/>
          </a:prstGeom>
          <a:noFill/>
        </p:spPr>
      </p:pic>
      <p:pic>
        <p:nvPicPr>
          <p:cNvPr id="26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2362200" cy="2049556"/>
          </a:xfrm>
          <a:prstGeom prst="rect">
            <a:avLst/>
          </a:prstGeom>
          <a:noFill/>
        </p:spPr>
      </p:pic>
      <p:pic>
        <p:nvPicPr>
          <p:cNvPr id="27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114800"/>
            <a:ext cx="2362200" cy="2049556"/>
          </a:xfrm>
          <a:prstGeom prst="rect">
            <a:avLst/>
          </a:prstGeom>
          <a:noFill/>
        </p:spPr>
      </p:pic>
      <p:pic>
        <p:nvPicPr>
          <p:cNvPr id="28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143000"/>
            <a:ext cx="2362200" cy="2049556"/>
          </a:xfrm>
          <a:prstGeom prst="rect">
            <a:avLst/>
          </a:prstGeom>
          <a:noFill/>
        </p:spPr>
      </p:pic>
      <p:pic>
        <p:nvPicPr>
          <p:cNvPr id="29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743200"/>
            <a:ext cx="2362200" cy="2049556"/>
          </a:xfrm>
          <a:prstGeom prst="rect">
            <a:avLst/>
          </a:prstGeom>
          <a:noFill/>
        </p:spPr>
      </p:pic>
      <p:pic>
        <p:nvPicPr>
          <p:cNvPr id="30" name="Picture 14" descr="http://www.livingwordsofwisdom.com/images/change-your-think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057400"/>
            <a:ext cx="2362200" cy="204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2" grpId="0"/>
      <p:bldP spid="12" grpId="1"/>
      <p:bldP spid="16" grpId="0"/>
      <p:bldP spid="16" grpId="1"/>
      <p:bldP spid="19" grpId="0"/>
      <p:bldP spid="19" grpId="1"/>
      <p:bldP spid="21" grpId="0"/>
      <p:bldP spid="21" grpId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#9 Fulfillment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28600" y="1524000"/>
            <a:ext cx="2895600" cy="1600200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radley Hand ITC" pitchFamily="66" charset="0"/>
              </a:rPr>
              <a:t>Dream</a:t>
            </a:r>
            <a:endParaRPr lang="en-US" sz="4800" b="1" dirty="0">
              <a:latin typeface="Bradley Hand ITC" pitchFamily="66" charset="0"/>
            </a:endParaRPr>
          </a:p>
        </p:txBody>
      </p:sp>
      <p:pic>
        <p:nvPicPr>
          <p:cNvPr id="44034" name="Picture 2" descr="http://www.mcescher.com/Biography/lw439f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40995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1371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Realization</a:t>
            </a:r>
            <a:endParaRPr lang="en-US" sz="4800" b="1" dirty="0">
              <a:latin typeface="Bradley Hand ITC" pitchFamily="66" charset="0"/>
            </a:endParaRPr>
          </a:p>
        </p:txBody>
      </p:sp>
      <p:pic>
        <p:nvPicPr>
          <p:cNvPr id="44036" name="Picture 4" descr="http://www.amandamoxley.com/wordpress/wp-content/uploads/2010/12/African-American-Looking-at-Sky.jpg"/>
          <p:cNvPicPr>
            <a:picLocks noChangeAspect="1" noChangeArrowheads="1"/>
          </p:cNvPicPr>
          <p:nvPr/>
        </p:nvPicPr>
        <p:blipFill>
          <a:blip r:embed="rId3" cstate="print"/>
          <a:srcRect t="3162"/>
          <a:stretch>
            <a:fillRect/>
          </a:stretch>
        </p:blipFill>
        <p:spPr bwMode="auto">
          <a:xfrm>
            <a:off x="1" y="4648200"/>
            <a:ext cx="3429000" cy="22098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28600" y="3352800"/>
            <a:ext cx="2821782" cy="153194"/>
            <a:chOff x="227806" y="1676400"/>
            <a:chExt cx="2821782" cy="15319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8600" y="1752600"/>
              <a:ext cx="2819400" cy="158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52400" y="1752600"/>
              <a:ext cx="152400" cy="158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972594" y="1751806"/>
              <a:ext cx="152400" cy="158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76225" y="3505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Size of Dream = Size of Gap</a:t>
            </a:r>
            <a:endParaRPr lang="en-US" dirty="0"/>
          </a:p>
        </p:txBody>
      </p:sp>
      <p:pic>
        <p:nvPicPr>
          <p:cNvPr id="44038" name="Picture 6" descr="http://www.epa.gov/owow_keep/NPS/toolbox/images/4F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124200"/>
            <a:ext cx="5870575" cy="23805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24200" y="5562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Appreciation for every step of the journey</a:t>
            </a:r>
            <a:endParaRPr lang="en-US" dirty="0"/>
          </a:p>
        </p:txBody>
      </p:sp>
      <p:pic>
        <p:nvPicPr>
          <p:cNvPr id="15" name="Picture 4" descr="http://www.reikicentre.com.sg/wp-content/upLoads/lightbul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124200"/>
            <a:ext cx="1102275" cy="1247776"/>
          </a:xfrm>
          <a:prstGeom prst="rect">
            <a:avLst/>
          </a:prstGeom>
          <a:noFill/>
        </p:spPr>
      </p:pic>
      <p:pic>
        <p:nvPicPr>
          <p:cNvPr id="16" name="Picture 4" descr="http://www.reikicentre.com.sg/wp-content/upLoads/lightbul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657600"/>
            <a:ext cx="1102275" cy="1247776"/>
          </a:xfrm>
          <a:prstGeom prst="rect">
            <a:avLst/>
          </a:prstGeom>
          <a:noFill/>
        </p:spPr>
      </p:pic>
      <p:pic>
        <p:nvPicPr>
          <p:cNvPr id="17" name="Picture 4" descr="http://www.reikicentre.com.sg/wp-content/upLoads/lightbul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057400"/>
            <a:ext cx="1102275" cy="124777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57800" y="3733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discoveries are made</a:t>
            </a:r>
            <a:endParaRPr lang="en-US" dirty="0"/>
          </a:p>
        </p:txBody>
      </p:sp>
      <p:pic>
        <p:nvPicPr>
          <p:cNvPr id="19" name="Picture 10" descr="http://imsofocused.com/wp-content/uploads/2010/06/life-balance-e1276962324836.jpg"/>
          <p:cNvPicPr>
            <a:picLocks noChangeAspect="1" noChangeArrowheads="1"/>
          </p:cNvPicPr>
          <p:nvPr/>
        </p:nvPicPr>
        <p:blipFill>
          <a:blip r:embed="rId6"/>
          <a:srcRect l="22030" t="6042" r="19891" b="9366"/>
          <a:stretch>
            <a:fillRect/>
          </a:stretch>
        </p:blipFill>
        <p:spPr bwMode="auto">
          <a:xfrm>
            <a:off x="2743200" y="2971800"/>
            <a:ext cx="4024993" cy="3886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34200" y="4267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Natural Law </a:t>
            </a:r>
          </a:p>
          <a:p>
            <a:pPr algn="ctr"/>
            <a:r>
              <a:rPr lang="en-US" dirty="0" smtClean="0"/>
              <a:t>of Balance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1667 -0.127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2" grpId="1"/>
      <p:bldP spid="12" grpId="2"/>
      <p:bldP spid="14" grpId="0"/>
      <p:bldP spid="14" grpId="1"/>
      <p:bldP spid="18" grpId="0"/>
      <p:bldP spid="18" grpId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http://www.fairfaxunderground.com/forum/file.php?40,file=14218,filename=Black_Businessman_Stan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76600"/>
            <a:ext cx="1857684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#10 Significance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143000"/>
            <a:ext cx="3200400" cy="271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400" dirty="0" smtClean="0"/>
              <a:t>For myself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400" dirty="0" smtClean="0"/>
              <a:t>For others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2400" dirty="0" smtClean="0"/>
              <a:t>With others</a:t>
            </a:r>
            <a:endParaRPr lang="en-US" sz="2400" dirty="0"/>
          </a:p>
        </p:txBody>
      </p:sp>
      <p:pic>
        <p:nvPicPr>
          <p:cNvPr id="43014" name="Picture 6" descr="http://cache.carlsonhotels.com/rad/images/hotels/CHIIQUI/Meeting_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3200"/>
            <a:ext cx="4267200" cy="2844800"/>
          </a:xfrm>
          <a:prstGeom prst="rect">
            <a:avLst/>
          </a:prstGeom>
          <a:noFill/>
        </p:spPr>
      </p:pic>
      <p:pic>
        <p:nvPicPr>
          <p:cNvPr id="43016" name="Picture 8" descr="http://mycollegejourney.com/Content/images/content/students_working_toget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3716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agneticbusinesswoman.files.wordpress.com/2010/05/mind-power1.jpg"/>
          <p:cNvPicPr>
            <a:picLocks noChangeAspect="1" noChangeArrowheads="1"/>
          </p:cNvPicPr>
          <p:nvPr/>
        </p:nvPicPr>
        <p:blipFill>
          <a:blip r:embed="rId3">
            <a:lum contrast="-57000"/>
          </a:blip>
          <a:srcRect t="22356" b="-289"/>
          <a:stretch>
            <a:fillRect/>
          </a:stretch>
        </p:blipFill>
        <p:spPr bwMode="auto">
          <a:xfrm>
            <a:off x="0" y="0"/>
            <a:ext cx="9144000" cy="7027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743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solidFill>
                  <a:schemeClr val="bg1"/>
                </a:solidFill>
              </a:rPr>
              <a:t>A </a:t>
            </a:r>
            <a:r>
              <a:rPr lang="en-US" sz="4000" b="1" u="sng" spc="150" dirty="0" smtClean="0">
                <a:solidFill>
                  <a:schemeClr val="bg1"/>
                </a:solidFill>
              </a:rPr>
              <a:t>DREAM</a:t>
            </a:r>
            <a:r>
              <a:rPr lang="en-US" sz="4000" b="1" spc="150" dirty="0" smtClean="0">
                <a:solidFill>
                  <a:schemeClr val="bg1"/>
                </a:solidFill>
              </a:rPr>
              <a:t> is a picture and blueprint </a:t>
            </a:r>
          </a:p>
          <a:p>
            <a:pPr algn="ctr"/>
            <a:r>
              <a:rPr lang="en-US" sz="4000" b="1" spc="150" dirty="0" smtClean="0">
                <a:solidFill>
                  <a:schemeClr val="bg1"/>
                </a:solidFill>
              </a:rPr>
              <a:t>of a person’s Purpose and Potential</a:t>
            </a:r>
            <a:endParaRPr lang="en-US" sz="4000" b="1" spc="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Dare to Dream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Prepare the Dream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Wear the Dream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Repair the Dream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Share the Dream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t Dream Test Large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3201771" cy="48074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29200" y="609601"/>
            <a:ext cx="3429000" cy="2990850"/>
          </a:xfrm>
        </p:spPr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Gracias</a:t>
            </a:r>
            <a:endParaRPr lang="en-US" dirty="0"/>
          </a:p>
        </p:txBody>
      </p:sp>
      <p:pic>
        <p:nvPicPr>
          <p:cNvPr id="7" name="Picture 4" descr="http://www.cocodesign.com/files/0000/0389/Facebook-Silhouette_norm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1905000" cy="120015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91200" y="5181600"/>
            <a:ext cx="1981200" cy="381000"/>
          </a:xfrm>
        </p:spPr>
        <p:txBody>
          <a:bodyPr>
            <a:normAutofit fontScale="55000" lnSpcReduction="20000"/>
          </a:bodyPr>
          <a:lstStyle/>
          <a:p>
            <a:r>
              <a:rPr lang="en-US" b="1" spc="300" dirty="0" smtClean="0">
                <a:solidFill>
                  <a:schemeClr val="tx1"/>
                </a:solidFill>
              </a:rPr>
              <a:t>Memo Vargas</a:t>
            </a:r>
            <a:endParaRPr lang="en-US" b="1" spc="3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69647"/>
            <a:ext cx="2514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4 Common Reasons </a:t>
            </a:r>
            <a:r>
              <a:rPr lang="en-US" sz="3100" dirty="0" smtClean="0"/>
              <a:t>for not identifying dreams</a:t>
            </a:r>
            <a:endParaRPr lang="en-US" sz="3100" dirty="0"/>
          </a:p>
        </p:txBody>
      </p:sp>
      <p:pic>
        <p:nvPicPr>
          <p:cNvPr id="16388" name="Picture 4" descr="http://blogs.e-rockford.com/applesauce/files/2009/01/thumbsdown.jpg"/>
          <p:cNvPicPr>
            <a:picLocks noChangeAspect="1" noChangeArrowheads="1"/>
          </p:cNvPicPr>
          <p:nvPr/>
        </p:nvPicPr>
        <p:blipFill>
          <a:blip r:embed="rId3"/>
          <a:srcRect r="1075" b="3226"/>
          <a:stretch>
            <a:fillRect/>
          </a:stretch>
        </p:blipFill>
        <p:spPr bwMode="auto">
          <a:xfrm>
            <a:off x="533400" y="1295400"/>
            <a:ext cx="1752600" cy="2286000"/>
          </a:xfrm>
          <a:prstGeom prst="rect">
            <a:avLst/>
          </a:prstGeom>
          <a:noFill/>
        </p:spPr>
      </p:pic>
      <p:pic>
        <p:nvPicPr>
          <p:cNvPr id="16390" name="Picture 6" descr="http://www.writingthroughlife.com/wp-content/uploads/2011/03/disappointment-350x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00200"/>
            <a:ext cx="3333750" cy="1866901"/>
          </a:xfrm>
          <a:prstGeom prst="rect">
            <a:avLst/>
          </a:prstGeom>
          <a:noFill/>
        </p:spPr>
      </p:pic>
      <p:pic>
        <p:nvPicPr>
          <p:cNvPr id="16392" name="Picture 8" descr="http://d2rl8aerqv1hlv.cloudfront.net/settl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343400"/>
            <a:ext cx="3125277" cy="2085976"/>
          </a:xfrm>
          <a:prstGeom prst="rect">
            <a:avLst/>
          </a:prstGeom>
          <a:noFill/>
        </p:spPr>
      </p:pic>
      <p:pic>
        <p:nvPicPr>
          <p:cNvPr id="16394" name="Picture 10" descr="http://clivemaclean.files.wordpress.com/2010/02/lack-of-confidenc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657600"/>
            <a:ext cx="2604270" cy="1914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3697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Discouragement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Disappointment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Settling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5791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Lack of Confidence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highly successful leaders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3434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3434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4800" y="6019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Frustrated at times in pursuit of dream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30480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Have a dream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3124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up on a dream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Accomplished dream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Test</a:t>
            </a:r>
            <a:endParaRPr lang="en-US" dirty="0"/>
          </a:p>
        </p:txBody>
      </p:sp>
      <p:pic>
        <p:nvPicPr>
          <p:cNvPr id="19458" name="Picture 2" descr="http://thebeginnersguidetomeditation.info/beginners_guide_to_meditation_files/meditationgir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30480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495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Ownership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Reality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05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Clarity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905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Passion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Pathway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People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905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Tenacity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3505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Fulfillment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495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Significance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#1 Ownership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sz="2800" u="sng" dirty="0" smtClean="0"/>
              <a:t>Someone else owns your dream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not have the right fit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be a weight on your shoulders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drain your energy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put you to sleep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take you out of your strength zone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be fulfilling to others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100" dirty="0" smtClean="0"/>
              <a:t>It will require others to make you do it</a:t>
            </a:r>
          </a:p>
          <a:p>
            <a:pPr lvl="1">
              <a:buNone/>
            </a:pPr>
            <a:endParaRPr lang="en-US" sz="2000" u="sng" dirty="0" smtClean="0"/>
          </a:p>
          <a:p>
            <a:pPr lvl="1">
              <a:buNone/>
            </a:pPr>
            <a:endParaRPr lang="en-US" sz="2000" u="sng" dirty="0"/>
          </a:p>
          <a:p>
            <a:pPr lvl="1">
              <a:buNone/>
            </a:pPr>
            <a:endParaRPr lang="en-US" sz="2000" u="sng" dirty="0" smtClean="0"/>
          </a:p>
          <a:p>
            <a:pPr lvl="1">
              <a:buNone/>
            </a:pPr>
            <a:endParaRPr lang="en-US" u="sng" dirty="0" smtClean="0"/>
          </a:p>
          <a:p>
            <a:pPr lvl="1">
              <a:buNone/>
            </a:pPr>
            <a:r>
              <a:rPr lang="en-US" u="sng" dirty="0" smtClean="0"/>
              <a:t>You own your dream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It will feel right to you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It will provide you wings to your spirit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It will fire you up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It will keep you up at night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It will take you out of your comfort zone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It will be fulfilling to you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 smtClean="0"/>
              <a:t>You will feel you were made to do it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Taking Ownership</a:t>
            </a:r>
            <a:endParaRPr lang="en-US" dirty="0"/>
          </a:p>
        </p:txBody>
      </p:sp>
      <p:pic>
        <p:nvPicPr>
          <p:cNvPr id="21506" name="Picture 2" descr="http://www.casino-article.com/wp-content/uploads/2009/11/Better-Betting-Po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1925872" cy="1933575"/>
          </a:xfrm>
          <a:prstGeom prst="rect">
            <a:avLst/>
          </a:prstGeom>
          <a:noFill/>
        </p:spPr>
      </p:pic>
      <p:pic>
        <p:nvPicPr>
          <p:cNvPr id="21508" name="Picture 4" descr="http://www.womenpr.com/site/images/stories/leadersh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905000"/>
            <a:ext cx="3238500" cy="3238500"/>
          </a:xfrm>
          <a:prstGeom prst="rect">
            <a:avLst/>
          </a:prstGeom>
          <a:noFill/>
        </p:spPr>
      </p:pic>
      <p:pic>
        <p:nvPicPr>
          <p:cNvPr id="21510" name="Picture 6" descr="http://thesituationist.files.wordpress.com/2008/02/thing-called-lo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295400"/>
            <a:ext cx="2132719" cy="2126574"/>
          </a:xfrm>
          <a:prstGeom prst="rect">
            <a:avLst/>
          </a:prstGeom>
          <a:noFill/>
        </p:spPr>
      </p:pic>
      <p:pic>
        <p:nvPicPr>
          <p:cNvPr id="21512" name="Picture 8" descr="http://olegshilo.files.wordpress.com/2009/07/bom-compare.jpg"/>
          <p:cNvPicPr>
            <a:picLocks noChangeAspect="1" noChangeArrowheads="1"/>
          </p:cNvPicPr>
          <p:nvPr/>
        </p:nvPicPr>
        <p:blipFill>
          <a:blip r:embed="rId6" cstate="print"/>
          <a:srcRect l="3328" t="5517"/>
          <a:stretch>
            <a:fillRect/>
          </a:stretch>
        </p:blipFill>
        <p:spPr bwMode="auto">
          <a:xfrm>
            <a:off x="381000" y="4648200"/>
            <a:ext cx="2213796" cy="1304926"/>
          </a:xfrm>
          <a:prstGeom prst="rect">
            <a:avLst/>
          </a:prstGeom>
          <a:noFill/>
        </p:spPr>
      </p:pic>
      <p:pic>
        <p:nvPicPr>
          <p:cNvPr id="21514" name="Picture 10" descr="http://luckyjane.files.wordpress.com/2009/01/believ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267200"/>
            <a:ext cx="2213779" cy="16383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352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 on yourself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257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 your life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505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Love what you do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6096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compare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Believe in your 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reikicentre.com.sg/wp-content/upLoads/lightbu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2381250" cy="26955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#2 Clarity</a:t>
            </a:r>
            <a:endParaRPr lang="en-US" dirty="0"/>
          </a:p>
        </p:txBody>
      </p:sp>
      <p:pic>
        <p:nvPicPr>
          <p:cNvPr id="24578" name="Picture 2" descr="http://www.gsu.ca/iStock_man_looking_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52875"/>
            <a:ext cx="3267075" cy="2905125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2466975" y="3086756"/>
            <a:ext cx="2971800" cy="1143000"/>
          </a:xfrm>
          <a:prstGeom prst="cloud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3200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seeing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486400" y="3276600"/>
            <a:ext cx="2971800" cy="1143000"/>
          </a:xfrm>
          <a:prstGeom prst="cloud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3657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hearing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28600" y="1447800"/>
            <a:ext cx="2971800" cy="1143000"/>
          </a:xfrm>
          <a:prstGeom prst="cloud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182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feeling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429000" y="4724400"/>
            <a:ext cx="2971800" cy="1143000"/>
          </a:xfrm>
          <a:prstGeom prst="cloud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thinking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572000" y="1437620"/>
            <a:ext cx="2971800" cy="1143000"/>
          </a:xfrm>
          <a:prstGeom prst="cloud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182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sensing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0" y="2392531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PURPOSE AFFIRMED!!!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47950" y="5857875"/>
            <a:ext cx="68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PRIORITIES</a:t>
            </a:r>
            <a:r>
              <a:rPr lang="en-US" sz="5400" dirty="0" smtClean="0"/>
              <a:t> </a:t>
            </a:r>
            <a:r>
              <a:rPr lang="en-US" sz="4400" dirty="0" smtClean="0"/>
              <a:t>DETERMINED!!!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Fantasizers</a:t>
            </a:r>
            <a:r>
              <a:rPr lang="en-US" dirty="0" smtClean="0"/>
              <a:t>     v.     Dream Builders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Rely on luck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Focus on the destination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Cultivate unhealthy expectations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Minimize the value of work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Look for excuses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Create inertia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Breed isolation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Wait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Avoid personal risk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Make others responsible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Rely on discipline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Focus on the journey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Cultivate healthy discontent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Maximize the work they do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Lead to action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Generate momentum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Promote teamwork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Initiate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Embrace risk as necessary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/>
              <a:t>Make themselves responsible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1085</Words>
  <Application>Microsoft Office PowerPoint</Application>
  <PresentationFormat>On-screen Show (4:3)</PresentationFormat>
  <Paragraphs>208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Bradley Hand ITC</vt:lpstr>
      <vt:lpstr>Calibri</vt:lpstr>
      <vt:lpstr>Wingdings</vt:lpstr>
      <vt:lpstr>Office Theme</vt:lpstr>
      <vt:lpstr>Welcome Bienvenidos</vt:lpstr>
      <vt:lpstr>PowerPoint Presentation</vt:lpstr>
      <vt:lpstr>4 Common Reasons for not identifying dreams</vt:lpstr>
      <vt:lpstr>Survey of highly successful leaders</vt:lpstr>
      <vt:lpstr>Dream Test</vt:lpstr>
      <vt:lpstr>#1 Ownership</vt:lpstr>
      <vt:lpstr>Taking Ownership</vt:lpstr>
      <vt:lpstr>#2 Clarity</vt:lpstr>
      <vt:lpstr>Fantasizers     v.     Dream Builders</vt:lpstr>
      <vt:lpstr>#3 Reality</vt:lpstr>
      <vt:lpstr>Reality Roadmap</vt:lpstr>
      <vt:lpstr>#4 Passion</vt:lpstr>
      <vt:lpstr>#5 Pathway</vt:lpstr>
      <vt:lpstr>#6 People</vt:lpstr>
      <vt:lpstr>How to make your dream their dream</vt:lpstr>
      <vt:lpstr>#7 Cost</vt:lpstr>
      <vt:lpstr>#8 Tenacity</vt:lpstr>
      <vt:lpstr>#9 Fulfillment</vt:lpstr>
      <vt:lpstr>#10 Significance</vt:lpstr>
      <vt:lpstr>PowerPoint Presentation</vt:lpstr>
      <vt:lpstr>Thank You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Sage</dc:creator>
  <cp:lastModifiedBy>Memo Vargas</cp:lastModifiedBy>
  <cp:revision>57</cp:revision>
  <dcterms:created xsi:type="dcterms:W3CDTF">2011-04-14T12:25:45Z</dcterms:created>
  <dcterms:modified xsi:type="dcterms:W3CDTF">2015-07-01T17:58:04Z</dcterms:modified>
</cp:coreProperties>
</file>